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3"/>
  </p:notesMasterIdLst>
  <p:handoutMasterIdLst>
    <p:handoutMasterId r:id="rId24"/>
  </p:handoutMasterIdLst>
  <p:sldIdLst>
    <p:sldId id="920" r:id="rId2"/>
    <p:sldId id="975" r:id="rId3"/>
    <p:sldId id="976" r:id="rId4"/>
    <p:sldId id="977" r:id="rId5"/>
    <p:sldId id="978" r:id="rId6"/>
    <p:sldId id="979" r:id="rId7"/>
    <p:sldId id="980" r:id="rId8"/>
    <p:sldId id="981" r:id="rId9"/>
    <p:sldId id="982" r:id="rId10"/>
    <p:sldId id="993" r:id="rId11"/>
    <p:sldId id="983" r:id="rId12"/>
    <p:sldId id="984" r:id="rId13"/>
    <p:sldId id="985" r:id="rId14"/>
    <p:sldId id="986" r:id="rId15"/>
    <p:sldId id="987" r:id="rId16"/>
    <p:sldId id="988" r:id="rId17"/>
    <p:sldId id="989" r:id="rId18"/>
    <p:sldId id="990" r:id="rId19"/>
    <p:sldId id="991" r:id="rId20"/>
    <p:sldId id="992" r:id="rId21"/>
    <p:sldId id="804" r:id="rId22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93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8000"/>
    <a:srgbClr val="A300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4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980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Data </a:t>
            </a:r>
            <a:r>
              <a:rPr lang="en-US" altLang="zh-CN" b="1" dirty="0" smtClean="0"/>
              <a:t>Preprocessing</a:t>
            </a:r>
            <a:br>
              <a:rPr lang="en-US" altLang="zh-CN" b="1" dirty="0" smtClean="0"/>
            </a:br>
            <a:r>
              <a:rPr lang="en-US" altLang="zh-CN" sz="2000" dirty="0"/>
              <a:t>——</a:t>
            </a:r>
            <a:r>
              <a:rPr lang="en-US" altLang="zh-CN" sz="2000" dirty="0" smtClean="0"/>
              <a:t>About data——</a:t>
            </a:r>
            <a:endParaRPr lang="zh-CN" altLang="en-US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Important Characteristics of Structured Data</a:t>
            </a:r>
            <a:endParaRPr lang="zh-CN" altLang="en-US" sz="20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090" y="1794378"/>
            <a:ext cx="5661110" cy="4258469"/>
          </a:xfrm>
          <a:prstGeom prst="rect">
            <a:avLst/>
          </a:prstGeom>
        </p:spPr>
      </p:pic>
      <p:pic>
        <p:nvPicPr>
          <p:cNvPr id="10242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7" y="2396722"/>
            <a:ext cx="5527505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虚尾箭头 4"/>
          <p:cNvSpPr/>
          <p:nvPr/>
        </p:nvSpPr>
        <p:spPr>
          <a:xfrm>
            <a:off x="5892800" y="3759200"/>
            <a:ext cx="522514" cy="508000"/>
          </a:xfrm>
          <a:prstGeom prst="stripedRightArrow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Record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Data that consist of a collection of records, each of which consists of a fixed set of attributes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D180511-1607-494E-A8BD-E5E3AA5C9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026670"/>
              </p:ext>
            </p:extLst>
          </p:nvPr>
        </p:nvGraphicFramePr>
        <p:xfrm>
          <a:off x="4038814" y="2500069"/>
          <a:ext cx="3419475" cy="365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Document" r:id="rId3" imgW="5405040" imgH="5778360" progId="Word.Document.8">
                  <p:embed/>
                </p:oleObj>
              </mc:Choice>
              <mc:Fallback>
                <p:oleObj name="Document" r:id="rId3" imgW="5405040" imgH="5778360" progId="Word.Document.8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35C6BDDA-F34D-46F9-9170-0E3AF2D70E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814" y="2500069"/>
                        <a:ext cx="3419475" cy="365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2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Matrix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If data objects have the same fixed set of numeric attributes, then the data objects can be thought of as points in a </a:t>
            </a:r>
            <a:r>
              <a:rPr lang="en-US" altLang="zh-CN" sz="2000" b="1" dirty="0">
                <a:solidFill>
                  <a:srgbClr val="0432FF"/>
                </a:solidFill>
              </a:rPr>
              <a:t>multi-dimensional</a:t>
            </a:r>
            <a:r>
              <a:rPr lang="en-US" altLang="zh-CN" sz="2000" b="1" dirty="0"/>
              <a:t> space, where each </a:t>
            </a:r>
            <a:r>
              <a:rPr lang="en-US" altLang="zh-CN" sz="2000" b="1" dirty="0">
                <a:solidFill>
                  <a:srgbClr val="0432FF"/>
                </a:solidFill>
              </a:rPr>
              <a:t>dimension</a:t>
            </a:r>
            <a:r>
              <a:rPr lang="en-US" altLang="zh-CN" sz="2000" b="1" dirty="0"/>
              <a:t> represents </a:t>
            </a:r>
            <a:r>
              <a:rPr lang="en-US" altLang="zh-CN" sz="2000" b="1" dirty="0">
                <a:solidFill>
                  <a:srgbClr val="0432FF"/>
                </a:solidFill>
              </a:rPr>
              <a:t>a distinct attribute 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C126E7C-2370-4480-8275-DDF4DDB7F9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7692"/>
              </p:ext>
            </p:extLst>
          </p:nvPr>
        </p:nvGraphicFramePr>
        <p:xfrm>
          <a:off x="2395752" y="4443779"/>
          <a:ext cx="67056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3" imgW="5705280" imgH="1477440" progId="Visio.Drawing.11">
                  <p:embed/>
                </p:oleObj>
              </mc:Choice>
              <mc:Fallback>
                <p:oleObj name="Visio" r:id="rId3" imgW="5705280" imgH="1477440" progId="Visio.Drawing.11">
                  <p:embed/>
                  <p:pic>
                    <p:nvPicPr>
                      <p:cNvPr id="3074" name="Object 4">
                        <a:extLst>
                          <a:ext uri="{FF2B5EF4-FFF2-40B4-BE49-F238E27FC236}">
                            <a16:creationId xmlns:a16="http://schemas.microsoft.com/office/drawing/2014/main" id="{DCA738BC-07F3-46DA-A1C9-66135653FA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752" y="4443779"/>
                        <a:ext cx="67056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4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Document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Each document becomes a `term' vector,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each term is a component (attribute) of the vector,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the value of each component is the number of times the corresponding term occurs in the document. 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C82A68-4450-457E-8BF3-8A0ABB6CA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31470"/>
              </p:ext>
            </p:extLst>
          </p:nvPr>
        </p:nvGraphicFramePr>
        <p:xfrm>
          <a:off x="2395752" y="3027119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2A0D32F1-C42D-424F-9F98-0FA8CAE9AB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752" y="3027119"/>
                        <a:ext cx="67056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691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Transaction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A special type of record data, where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each record (transaction) involves a set of items.  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7E97CAF-E37B-44FF-B184-73845F80B3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760899"/>
              </p:ext>
            </p:extLst>
          </p:nvPr>
        </p:nvGraphicFramePr>
        <p:xfrm>
          <a:off x="3500652" y="3749554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Document" r:id="rId3" imgW="3823200" imgH="1999080" progId="Word.Document.8">
                  <p:embed/>
                </p:oleObj>
              </mc:Choice>
              <mc:Fallback>
                <p:oleObj name="Document" r:id="rId3" imgW="3823200" imgH="1999080" progId="Word.Document.8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1E09C186-BFCE-4BE7-A41E-9AFC08411D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652" y="3749554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09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Graph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Examples: Generic graph and HTML Links 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1A0BB44-70FD-45CB-93E1-250AE7819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314482"/>
              </p:ext>
            </p:extLst>
          </p:nvPr>
        </p:nvGraphicFramePr>
        <p:xfrm>
          <a:off x="749129" y="2383447"/>
          <a:ext cx="3637342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VISIO" r:id="rId3" imgW="840600" imgH="646200" progId="Visio.Drawing.6">
                  <p:embed/>
                </p:oleObj>
              </mc:Choice>
              <mc:Fallback>
                <p:oleObj name="VISIO" r:id="rId3" imgW="840600" imgH="646200" progId="Visio.Drawing.6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6AF0E3C0-3F60-4B34-A0F7-FE2988B2C4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129" y="2383447"/>
                        <a:ext cx="3637342" cy="32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CD58768-86DE-478C-A29D-A026AB7D9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760003"/>
              </p:ext>
            </p:extLst>
          </p:nvPr>
        </p:nvGraphicFramePr>
        <p:xfrm>
          <a:off x="4571639" y="2557234"/>
          <a:ext cx="62963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Visio" r:id="rId5" imgW="4234680" imgH="2179800" progId="Visio.Drawing.11">
                  <p:embed/>
                </p:oleObj>
              </mc:Choice>
              <mc:Fallback>
                <p:oleObj name="Visio" r:id="rId5" imgW="4234680" imgH="2179800" progId="Visio.Drawing.11">
                  <p:embed/>
                  <p:pic>
                    <p:nvPicPr>
                      <p:cNvPr id="6147" name="Object 5">
                        <a:extLst>
                          <a:ext uri="{FF2B5EF4-FFF2-40B4-BE49-F238E27FC236}">
                            <a16:creationId xmlns:a16="http://schemas.microsoft.com/office/drawing/2014/main" id="{C7EC8ACD-BAD1-4C68-9F46-0D31387BB0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639" y="2557234"/>
                        <a:ext cx="6296356" cy="32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902" y="1283024"/>
            <a:ext cx="2944098" cy="24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Chemical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altLang="zh-CN" sz="2000" b="1" dirty="0"/>
              <a:t>Benzene Molecule (</a:t>
            </a:r>
            <a:r>
              <a:rPr lang="zh-CN" altLang="en-US" sz="2000" b="1" dirty="0"/>
              <a:t>苯分子</a:t>
            </a:r>
            <a:r>
              <a:rPr lang="en-US" altLang="zh-CN" sz="2000" b="1" dirty="0"/>
              <a:t>): C</a:t>
            </a:r>
            <a:r>
              <a:rPr lang="en-US" altLang="zh-CN" sz="2000" b="1" baseline="-25000" dirty="0"/>
              <a:t>6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6</a:t>
            </a:r>
            <a:endParaRPr lang="en-US" altLang="zh-CN" sz="2000" b="1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2F10CD56-286B-4E4E-8ABF-7CA8A1AD4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22412"/>
              </p:ext>
            </p:extLst>
          </p:nvPr>
        </p:nvGraphicFramePr>
        <p:xfrm>
          <a:off x="3876988" y="2212912"/>
          <a:ext cx="3921125" cy="365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VISIO" r:id="rId3" imgW="5801400" imgH="5407920" progId="Visio.Drawing.6">
                  <p:embed/>
                </p:oleObj>
              </mc:Choice>
              <mc:Fallback>
                <p:oleObj name="VISIO" r:id="rId3" imgW="5801400" imgH="5407920" progId="Visio.Drawing.6">
                  <p:embed/>
                  <p:pic>
                    <p:nvPicPr>
                      <p:cNvPr id="7170" name="Object 4">
                        <a:extLst>
                          <a:ext uri="{FF2B5EF4-FFF2-40B4-BE49-F238E27FC236}">
                            <a16:creationId xmlns:a16="http://schemas.microsoft.com/office/drawing/2014/main" id="{414B1FF1-C61D-4B34-BB61-E2DCFF03CC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6988" y="2212912"/>
                        <a:ext cx="3921125" cy="365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503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Ordered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Sequences of transactions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47635-42F8-438C-B8E0-C7FE5C13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914" y="2649672"/>
            <a:ext cx="5121275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3FD9092E-E00D-4A7A-987A-58BE86C95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714" y="5727835"/>
            <a:ext cx="205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l">
              <a:buClrTx/>
              <a:buSzTx/>
              <a:buFontTx/>
              <a:buNone/>
            </a:pPr>
            <a:r>
              <a:rPr lang="en-US" altLang="zh-CN" sz="2000" b="1">
                <a:effectLst/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795B61B2-B326-4ACD-BEF4-E147C7E9FAB5}"/>
              </a:ext>
            </a:extLst>
          </p:cNvPr>
          <p:cNvSpPr>
            <a:spLocks/>
          </p:cNvSpPr>
          <p:nvPr/>
        </p:nvSpPr>
        <p:spPr bwMode="auto">
          <a:xfrm rot="16200000">
            <a:off x="4064214" y="4699135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5D98EE4C-60D7-4DFE-83C4-68A40CFF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789" y="2070235"/>
            <a:ext cx="205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l">
              <a:buClrTx/>
              <a:buSzTx/>
              <a:buFontTx/>
              <a:buNone/>
            </a:pPr>
            <a:r>
              <a:rPr lang="en-US" altLang="zh-CN" sz="2000" b="1">
                <a:effectLst/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D085016E-5907-4CDC-A2E1-1E56991C00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389" y="2527435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FC420120-2C2F-45E3-8361-8DA832447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589" y="2527435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57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Ordered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 Genomic</a:t>
            </a:r>
            <a:r>
              <a:rPr lang="zh-CN" altLang="en-US" sz="2000" b="1" dirty="0"/>
              <a:t>（染色体） </a:t>
            </a:r>
            <a:r>
              <a:rPr lang="en-US" altLang="zh-CN" sz="2000" b="1" dirty="0"/>
              <a:t>sequence data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5AECBB8-B25B-4978-9528-CEC7518B2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79744"/>
              </p:ext>
            </p:extLst>
          </p:nvPr>
        </p:nvGraphicFramePr>
        <p:xfrm>
          <a:off x="4053087" y="2215294"/>
          <a:ext cx="4278312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VISIO" r:id="rId3" imgW="2332800" imgH="1990080" progId="Visio.Drawing.6">
                  <p:embed/>
                </p:oleObj>
              </mc:Choice>
              <mc:Fallback>
                <p:oleObj name="VISIO" r:id="rId3" imgW="2332800" imgH="1990080" progId="Visio.Drawing.6">
                  <p:embed/>
                  <p:pic>
                    <p:nvPicPr>
                      <p:cNvPr id="8194" name="Object 4">
                        <a:extLst>
                          <a:ext uri="{FF2B5EF4-FFF2-40B4-BE49-F238E27FC236}">
                            <a16:creationId xmlns:a16="http://schemas.microsoft.com/office/drawing/2014/main" id="{D7776D62-DEC4-402A-B910-BC53D2B10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087" y="2215294"/>
                        <a:ext cx="4278312" cy="365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98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Ordered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/>
              <a:t>Spatio</a:t>
            </a:r>
            <a:r>
              <a:rPr lang="en-US" altLang="zh-CN" sz="2000" b="1" dirty="0"/>
              <a:t>-Temporal Data</a:t>
            </a:r>
          </a:p>
        </p:txBody>
      </p:sp>
      <p:pic>
        <p:nvPicPr>
          <p:cNvPr id="4" name="Picture 4" descr="sst_land_temp_82_best">
            <a:extLst>
              <a:ext uri="{FF2B5EF4-FFF2-40B4-BE49-F238E27FC236}">
                <a16:creationId xmlns:a16="http://schemas.microsoft.com/office/drawing/2014/main" id="{F7AA4BD1-989C-4CFC-B0E3-1FCDF71685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3" y="1864910"/>
            <a:ext cx="6227640" cy="467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E81B4D40-352E-4E8E-8A98-269080BA6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04" y="6167196"/>
            <a:ext cx="9785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800" b="1" dirty="0">
                <a:effectLst/>
                <a:latin typeface="Arial" panose="020B0604020202020204" pitchFamily="34" charset="0"/>
              </a:rPr>
              <a:t>Average Monthly Temperature of </a:t>
            </a:r>
            <a:r>
              <a:rPr lang="en-US" altLang="zh-CN" sz="1800" b="1" dirty="0" smtClean="0">
                <a:effectLst/>
                <a:latin typeface="Arial" panose="020B0604020202020204" pitchFamily="34" charset="0"/>
              </a:rPr>
              <a:t>Land </a:t>
            </a:r>
            <a:r>
              <a:rPr lang="en-US" altLang="zh-CN" sz="1800" b="1" dirty="0">
                <a:effectLst/>
                <a:latin typeface="Arial" panose="020B0604020202020204" pitchFamily="34" charset="0"/>
              </a:rPr>
              <a:t>and </a:t>
            </a:r>
            <a:r>
              <a:rPr lang="en-US" altLang="zh-CN" sz="1800" b="1" dirty="0" smtClean="0">
                <a:effectLst/>
                <a:latin typeface="Arial" panose="020B0604020202020204" pitchFamily="34" charset="0"/>
              </a:rPr>
              <a:t>Ocean                        </a:t>
            </a:r>
            <a:r>
              <a:rPr lang="en-US" altLang="zh-CN" sz="1800" b="1" dirty="0">
                <a:latin typeface="Arial" panose="020B0604020202020204" pitchFamily="34" charset="0"/>
              </a:rPr>
              <a:t>Heat map of human flow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78" y="2387428"/>
            <a:ext cx="4996141" cy="37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Preprocessing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432FF"/>
                </a:solidFill>
              </a:rPr>
              <a:t>About data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Why preprocess the data?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Descriptive data summarization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cleaning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integration and transformation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Data reduction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Discretization and concept hierarchy generation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Data Quality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altLang="zh-CN" sz="2000" b="1" dirty="0"/>
              <a:t>What kinds of data quality problems?</a:t>
            </a:r>
          </a:p>
          <a:p>
            <a:pPr>
              <a:lnSpc>
                <a:spcPct val="105000"/>
              </a:lnSpc>
            </a:pPr>
            <a:r>
              <a:rPr lang="en-US" altLang="zh-CN" sz="2000" b="1" dirty="0"/>
              <a:t>How can we detect problems with the data? </a:t>
            </a:r>
          </a:p>
          <a:p>
            <a:pPr>
              <a:lnSpc>
                <a:spcPct val="105000"/>
              </a:lnSpc>
            </a:pPr>
            <a:r>
              <a:rPr lang="en-US" altLang="zh-CN" sz="2000" b="1" dirty="0"/>
              <a:t>What can we do about these problems? </a:t>
            </a:r>
            <a:endParaRPr lang="en-US" altLang="zh-CN" sz="2000" b="1" dirty="0">
              <a:ea typeface="SimSun" panose="02010600030101010101" pitchFamily="2" charset="-122"/>
            </a:endParaRPr>
          </a:p>
          <a:p>
            <a:pPr marL="2057400" lvl="4">
              <a:lnSpc>
                <a:spcPct val="80000"/>
              </a:lnSpc>
            </a:pPr>
            <a:endParaRPr lang="en-US" altLang="zh-CN" sz="2000" b="1" dirty="0">
              <a:ea typeface="SimSun" panose="02010600030101010101" pitchFamily="2" charset="-122"/>
            </a:endParaRPr>
          </a:p>
          <a:p>
            <a:pPr>
              <a:lnSpc>
                <a:spcPct val="105000"/>
              </a:lnSpc>
            </a:pPr>
            <a:r>
              <a:rPr lang="en-US" altLang="zh-CN" sz="2000" b="1" dirty="0"/>
              <a:t>Examples of data quality problems: </a:t>
            </a:r>
          </a:p>
          <a:p>
            <a:pPr lvl="1">
              <a:lnSpc>
                <a:spcPct val="105000"/>
              </a:lnSpc>
            </a:pPr>
            <a:r>
              <a:rPr lang="en-US" altLang="zh-CN" sz="1800" b="1" dirty="0"/>
              <a:t>Noise and outliers </a:t>
            </a:r>
          </a:p>
          <a:p>
            <a:pPr lvl="1">
              <a:lnSpc>
                <a:spcPct val="105000"/>
              </a:lnSpc>
            </a:pPr>
            <a:r>
              <a:rPr lang="en-US" altLang="zh-CN" sz="1800" b="1" dirty="0"/>
              <a:t>Missing values </a:t>
            </a:r>
          </a:p>
          <a:p>
            <a:pPr lvl="1">
              <a:lnSpc>
                <a:spcPct val="105000"/>
              </a:lnSpc>
            </a:pPr>
            <a:r>
              <a:rPr lang="en-US" altLang="zh-CN" sz="1800" b="1" dirty="0"/>
              <a:t>Duplicate 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24FE4D9-5AEF-4961-AB8B-29B0FD34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1111617" y="4359617"/>
            <a:ext cx="22320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EE91377-0371-4F50-830B-C3C9564E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484498" y="4377080"/>
            <a:ext cx="20161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00315E1F-597F-4F4F-A2E3-443C97A9B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492" y="610428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l">
              <a:buClrTx/>
              <a:buSzTx/>
              <a:buFontTx/>
              <a:buNone/>
            </a:pPr>
            <a:r>
              <a:rPr lang="en-US" altLang="zh-CN" b="1">
                <a:effectLst/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785EA980-D4B1-466F-940A-A486E2827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598" y="6104280"/>
            <a:ext cx="230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l">
              <a:buClrTx/>
              <a:buSzTx/>
              <a:buFontTx/>
              <a:buNone/>
            </a:pPr>
            <a:r>
              <a:rPr lang="en-US" altLang="zh-CN" b="1">
                <a:effectLst/>
                <a:latin typeface="Arial" panose="020B0604020202020204" pitchFamily="34" charset="0"/>
              </a:rPr>
              <a:t>Two Sine Waves + Noise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DE55829-793D-48BA-8978-B12C4A4C4239}"/>
              </a:ext>
            </a:extLst>
          </p:cNvPr>
          <p:cNvGrpSpPr>
            <a:grpSpLocks/>
          </p:cNvGrpSpPr>
          <p:nvPr/>
        </p:nvGrpSpPr>
        <p:grpSpPr bwMode="auto">
          <a:xfrm>
            <a:off x="8098658" y="3707174"/>
            <a:ext cx="2160588" cy="2382837"/>
            <a:chOff x="3648" y="2448"/>
            <a:chExt cx="2112" cy="1872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85569C0-F8C0-4B56-BB3B-2B08AC70C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FCE6B51-07A5-4BF5-A4C6-6AB17319E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5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750D259F-0B92-456C-9942-1373E2E8C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5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505A950C-F4F7-4CB0-9A9C-681F64C47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" y="3871"/>
              <a:ext cx="85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8EB3EE78-BB22-47AC-98EF-BF8596BD5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" y="3937"/>
              <a:ext cx="87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5884258C-F6D5-42E2-AB3B-0A7EF278A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444F1BA3-2927-45CC-8669-914B42374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" y="3120"/>
              <a:ext cx="191" cy="23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6" name="Text Box 16">
            <a:extLst>
              <a:ext uri="{FF2B5EF4-FFF2-40B4-BE49-F238E27FC236}">
                <a16:creationId xmlns:a16="http://schemas.microsoft.com/office/drawing/2014/main" id="{7D735BCE-E427-4726-9BF4-E1914AB3F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7471" y="6093186"/>
            <a:ext cx="935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1400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l">
              <a:buClrTx/>
              <a:buSzTx/>
              <a:buFontTx/>
              <a:buNone/>
            </a:pPr>
            <a:r>
              <a:rPr lang="en-US" altLang="zh-CN" b="1">
                <a:effectLst/>
                <a:latin typeface="Arial" panose="020B0604020202020204" pitchFamily="34" charset="0"/>
              </a:rPr>
              <a:t>Outliers</a:t>
            </a:r>
            <a:endParaRPr lang="zh-CN" altLang="en-US" b="1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1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6005938" y="3369775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  <a:endParaRPr kumimoji="1"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What is Data?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0" y="1404813"/>
            <a:ext cx="7134585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/>
              <a:t>Collection of data objects and their attributes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An attribute is a property or characteristic of an object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Examples: eye color of a person, temperature, etc.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Attribute is also known as variable, field, characteristic, or feature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A collection of attributes describe an object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Object is also known as record, point, case, sample, entity, or instance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DD99C6B7-6893-4469-9B42-51D40D3E47EF}"/>
              </a:ext>
            </a:extLst>
          </p:cNvPr>
          <p:cNvGrpSpPr>
            <a:grpSpLocks/>
          </p:cNvGrpSpPr>
          <p:nvPr/>
        </p:nvGrpSpPr>
        <p:grpSpPr bwMode="auto">
          <a:xfrm>
            <a:off x="6667101" y="1295400"/>
            <a:ext cx="4960938" cy="4724400"/>
            <a:chOff x="2386" y="890"/>
            <a:chExt cx="3125" cy="29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073289-CD56-43F1-AEA0-58059D3BAA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8" y="1226"/>
              <a:ext cx="2213" cy="2640"/>
              <a:chOff x="3403" y="1104"/>
              <a:chExt cx="2213" cy="2640"/>
            </a:xfrm>
          </p:grpSpPr>
          <p:graphicFrame>
            <p:nvGraphicFramePr>
              <p:cNvPr id="9" name="Object 5">
                <a:extLst>
                  <a:ext uri="{FF2B5EF4-FFF2-40B4-BE49-F238E27FC236}">
                    <a16:creationId xmlns:a16="http://schemas.microsoft.com/office/drawing/2014/main" id="{3CFB08D5-640E-4A07-8A91-75D565C764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408159"/>
                  </p:ext>
                </p:extLst>
              </p:nvPr>
            </p:nvGraphicFramePr>
            <p:xfrm>
              <a:off x="3403" y="1378"/>
              <a:ext cx="2213" cy="2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7" name="Document" r:id="rId3" imgW="5405040" imgH="5778360" progId="Word.Document.8">
                      <p:embed/>
                    </p:oleObj>
                  </mc:Choice>
                  <mc:Fallback>
                    <p:oleObj name="Document" r:id="rId3" imgW="5405040" imgH="5778360" progId="Word.Document.8">
                      <p:embed/>
                      <p:pic>
                        <p:nvPicPr>
                          <p:cNvPr id="1026" name="Object 5">
                            <a:extLst>
                              <a:ext uri="{FF2B5EF4-FFF2-40B4-BE49-F238E27FC236}">
                                <a16:creationId xmlns:a16="http://schemas.microsoft.com/office/drawing/2014/main" id="{D151E006-5368-4AAC-B17A-113EB6BE82D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3" y="1378"/>
                            <a:ext cx="2213" cy="2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AutoShape 6">
                <a:extLst>
                  <a:ext uri="{FF2B5EF4-FFF2-40B4-BE49-F238E27FC236}">
                    <a16:creationId xmlns:a16="http://schemas.microsoft.com/office/drawing/2014/main" id="{FB729854-1F0E-4895-B189-5537757F70A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4340" y="240"/>
                <a:ext cx="240" cy="1968"/>
              </a:xfrm>
              <a:prstGeom prst="leftBrace">
                <a:avLst>
                  <a:gd name="adj1" fmla="val 68333"/>
                  <a:gd name="adj2" fmla="val 50000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4594528F-92DA-4D68-9E18-69107FFD4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6" y="89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Attributes</a:t>
              </a:r>
            </a:p>
          </p:txBody>
        </p:sp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BFC4F305-C70C-42D5-B9C4-28AF84DCB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1802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ECADF1CB-6CD1-4E37-8C96-FD5948CF8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666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1400">
                  <a:solidFill>
                    <a:schemeClr val="tx1"/>
                  </a:solidFill>
                  <a:latin typeface="Arial Narrow" panose="020B0606020202030204" pitchFamily="34" charset="0"/>
                  <a:ea typeface="SimSun" panose="02010600030101010101" pitchFamily="2" charset="-122"/>
                </a:defRPr>
              </a:lvl9pPr>
            </a:lstStyle>
            <a:p>
              <a:pPr algn="l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3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Attribute Values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2" y="1404813"/>
            <a:ext cx="6707695" cy="5272212"/>
          </a:xfrm>
        </p:spPr>
        <p:txBody>
          <a:bodyPr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800" b="1" dirty="0"/>
              <a:t>Attribute values are numbers or symbols assigned to an attribute</a:t>
            </a:r>
          </a:p>
          <a:p>
            <a:pPr algn="just">
              <a:lnSpc>
                <a:spcPct val="140000"/>
              </a:lnSpc>
            </a:pPr>
            <a:r>
              <a:rPr lang="en-US" altLang="zh-CN" sz="1800" b="1" dirty="0"/>
              <a:t>Distinction between attributes and attribute values</a:t>
            </a:r>
          </a:p>
          <a:p>
            <a:pPr lvl="1" algn="just"/>
            <a:r>
              <a:rPr lang="en-US" altLang="zh-CN" sz="1600" b="1" dirty="0"/>
              <a:t>Same attribute can be mapped to different attribute values</a:t>
            </a:r>
          </a:p>
          <a:p>
            <a:pPr lvl="2" algn="just"/>
            <a:r>
              <a:rPr lang="en-US" altLang="zh-CN" sz="1600" b="1" dirty="0"/>
              <a:t> Example: height can be measured in feet or meters</a:t>
            </a:r>
          </a:p>
          <a:p>
            <a:pPr lvl="1" algn="just"/>
            <a:r>
              <a:rPr lang="en-US" altLang="zh-CN" sz="1600" b="1" dirty="0"/>
              <a:t>Different attributes can be mapped to the same set of values</a:t>
            </a:r>
          </a:p>
          <a:p>
            <a:pPr lvl="2" algn="just"/>
            <a:r>
              <a:rPr lang="en-US" altLang="zh-CN" sz="1600" b="1" dirty="0"/>
              <a:t> Example: Attribute values for ID and age are integers</a:t>
            </a:r>
          </a:p>
          <a:p>
            <a:pPr lvl="2" algn="just"/>
            <a:r>
              <a:rPr lang="en-US" altLang="zh-CN" sz="1600" b="1" dirty="0"/>
              <a:t> But properties of attribute values can be different</a:t>
            </a:r>
          </a:p>
          <a:p>
            <a:pPr marL="1600200" lvl="3" indent="-228600" algn="just"/>
            <a:r>
              <a:rPr lang="en-US" altLang="zh-CN" b="1" dirty="0"/>
              <a:t>ID has no limit but age has a maximum and minimum value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7" y="1773373"/>
            <a:ext cx="4920343" cy="41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Types of Attributes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 </a:t>
            </a:r>
            <a:r>
              <a:rPr lang="en-US" altLang="zh-CN" sz="2000" b="1" dirty="0"/>
              <a:t>There are different types of attributes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</a:rPr>
              <a:t>Nominal (</a:t>
            </a:r>
            <a:r>
              <a:rPr lang="zh-CN" altLang="en-US" sz="1800" b="1" dirty="0">
                <a:solidFill>
                  <a:srgbClr val="0432FF"/>
                </a:solidFill>
              </a:rPr>
              <a:t>名称性的</a:t>
            </a:r>
            <a:r>
              <a:rPr lang="en-US" altLang="zh-CN" sz="1800" b="1" dirty="0">
                <a:solidFill>
                  <a:srgbClr val="0432FF"/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Examples: ID numbers, eye color, zip codes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</a:rPr>
              <a:t>Ordinal (</a:t>
            </a:r>
            <a:r>
              <a:rPr lang="zh-CN" altLang="en-US" sz="1800" b="1" dirty="0">
                <a:solidFill>
                  <a:srgbClr val="0432FF"/>
                </a:solidFill>
              </a:rPr>
              <a:t>顺序的</a:t>
            </a:r>
            <a:r>
              <a:rPr lang="en-US" altLang="zh-CN" sz="1800" b="1" dirty="0">
                <a:solidFill>
                  <a:srgbClr val="0432FF"/>
                </a:solidFill>
              </a:rPr>
              <a:t>)</a:t>
            </a:r>
            <a:endParaRPr lang="zh-CN" altLang="en-US" sz="1800" b="1" dirty="0">
              <a:solidFill>
                <a:srgbClr val="0432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Examples: rankings (e.g., taste of potato chips on a scale from 1-10), grades, height in {tall, medium, short}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</a:rPr>
              <a:t>Interval </a:t>
            </a:r>
            <a:r>
              <a:rPr lang="en-US" altLang="zh-CN" sz="1800" b="1" dirty="0" smtClean="0">
                <a:solidFill>
                  <a:srgbClr val="0432FF"/>
                </a:solidFill>
              </a:rPr>
              <a:t>(</a:t>
            </a:r>
            <a:r>
              <a:rPr lang="zh-CN" altLang="en-US" sz="1800" b="1" dirty="0">
                <a:solidFill>
                  <a:srgbClr val="0432FF"/>
                </a:solidFill>
              </a:rPr>
              <a:t>区间型的</a:t>
            </a:r>
            <a:r>
              <a:rPr lang="en-US" altLang="zh-CN" sz="1800" b="1" dirty="0">
                <a:solidFill>
                  <a:srgbClr val="0432FF"/>
                </a:solidFill>
              </a:rPr>
              <a:t>)</a:t>
            </a:r>
            <a:endParaRPr lang="zh-CN" altLang="en-US" sz="1800" b="1" dirty="0">
              <a:solidFill>
                <a:srgbClr val="0432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Examples: calendar dates, temperatures in Celsius or Fahrenheit.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0432FF"/>
                </a:solidFill>
              </a:rPr>
              <a:t>Ratio (</a:t>
            </a:r>
            <a:r>
              <a:rPr lang="zh-CN" altLang="en-US" sz="1800" b="1" dirty="0">
                <a:solidFill>
                  <a:srgbClr val="0432FF"/>
                </a:solidFill>
              </a:rPr>
              <a:t>比率型的</a:t>
            </a:r>
            <a:r>
              <a:rPr lang="en-US" altLang="zh-CN" sz="1800" b="1" dirty="0">
                <a:solidFill>
                  <a:srgbClr val="0432FF"/>
                </a:solidFill>
              </a:rPr>
              <a:t>)</a:t>
            </a:r>
            <a:endParaRPr lang="zh-CN" altLang="en-US" sz="1800" b="1" dirty="0">
              <a:solidFill>
                <a:srgbClr val="0432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Examples: temperature in Kelvin, length, time, counts </a:t>
            </a:r>
          </a:p>
        </p:txBody>
      </p:sp>
    </p:spTree>
    <p:extLst>
      <p:ext uri="{BB962C8B-B14F-4D97-AF65-F5344CB8AC3E}">
        <p14:creationId xmlns:p14="http://schemas.microsoft.com/office/powerpoint/2010/main" val="17643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Properties of Attribute Values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altLang="zh-CN" sz="2000" b="1" dirty="0"/>
              <a:t>The type of an attribute depends on which of the following properties it possesses: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Distinctness:  		=  </a:t>
            </a:r>
            <a:r>
              <a:rPr lang="en-US" altLang="zh-CN" sz="1800" b="1" dirty="0">
                <a:sym typeface="Symbol" panose="05050102010706020507" pitchFamily="18" charset="2"/>
              </a:rPr>
              <a:t>		</a:t>
            </a:r>
            <a:endParaRPr lang="en-US" altLang="zh-CN" sz="1800" b="1" dirty="0"/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Order:  			&lt;  &gt;  		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Addition:  		+  - 		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Multiplication: 	              *  /</a:t>
            </a:r>
          </a:p>
          <a:p>
            <a:pPr marL="2057400" lvl="4">
              <a:lnSpc>
                <a:spcPct val="150000"/>
              </a:lnSpc>
            </a:pPr>
            <a:endParaRPr lang="en-US" altLang="zh-CN" sz="1400" b="1" dirty="0"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Nominal attribute: distinctness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Ordinal attribute: distinctness &amp; order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Interval attribute: distinctness, order &amp; addition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Ratio attribute: all 4 properties</a:t>
            </a:r>
          </a:p>
        </p:txBody>
      </p:sp>
    </p:spTree>
    <p:extLst>
      <p:ext uri="{BB962C8B-B14F-4D97-AF65-F5344CB8AC3E}">
        <p14:creationId xmlns:p14="http://schemas.microsoft.com/office/powerpoint/2010/main" val="8039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Discrete and Continuous Attributes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8710668" cy="52722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/>
              <a:t>Discrete Attribute</a:t>
            </a:r>
          </a:p>
          <a:p>
            <a:pPr lvl="1"/>
            <a:r>
              <a:rPr lang="en-US" altLang="zh-CN" sz="1800" b="1" dirty="0"/>
              <a:t>Has only a finite or countably infinite set of values</a:t>
            </a:r>
          </a:p>
          <a:p>
            <a:pPr lvl="1"/>
            <a:r>
              <a:rPr lang="en-US" altLang="zh-CN" sz="1800" b="1" dirty="0"/>
              <a:t>Examples: zip codes, counts, or the set of words in a collection of documents </a:t>
            </a:r>
          </a:p>
          <a:p>
            <a:pPr lvl="1"/>
            <a:r>
              <a:rPr lang="en-US" altLang="zh-CN" sz="1800" b="1" dirty="0"/>
              <a:t>Often represented as integer variables.   </a:t>
            </a:r>
          </a:p>
          <a:p>
            <a:pPr lvl="1"/>
            <a:r>
              <a:rPr lang="en-US" altLang="zh-CN" sz="1800" b="1" dirty="0"/>
              <a:t>Note: binary attributes are a special case of discrete attributes </a:t>
            </a:r>
          </a:p>
          <a:p>
            <a:pPr marL="2057400" lvl="4"/>
            <a:endParaRPr lang="en-US" altLang="zh-CN" sz="1800" b="1" dirty="0"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/>
              <a:t>Continuous Attribute</a:t>
            </a:r>
          </a:p>
          <a:p>
            <a:pPr lvl="1"/>
            <a:r>
              <a:rPr lang="en-US" altLang="zh-CN" sz="1800" b="1" dirty="0"/>
              <a:t>Has real numbers as attribute values</a:t>
            </a:r>
          </a:p>
          <a:p>
            <a:pPr lvl="1"/>
            <a:r>
              <a:rPr lang="en-US" altLang="zh-CN" sz="1800" b="1" dirty="0"/>
              <a:t>Examples: temperature, height, or weight.  </a:t>
            </a:r>
          </a:p>
          <a:p>
            <a:pPr lvl="1"/>
            <a:r>
              <a:rPr lang="en-US" altLang="zh-CN" sz="1800" b="1" dirty="0"/>
              <a:t>Practically, real values can only be measured and represented using a finite number of digits.</a:t>
            </a:r>
          </a:p>
          <a:p>
            <a:pPr lvl="1"/>
            <a:r>
              <a:rPr lang="en-US" altLang="zh-CN" sz="1800" b="1" dirty="0"/>
              <a:t>Continuous attributes are typically represented as floating-point variables.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57" y="3919452"/>
            <a:ext cx="2137001" cy="1323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457" y="1290280"/>
            <a:ext cx="2215241" cy="26291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90" y="5326743"/>
            <a:ext cx="783495" cy="12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0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Types of data sets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Record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Data Matrix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Document Data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Transaction Data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Graph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World Wide Web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Molecular Structures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Ordered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Spatial Data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Temporal Data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Sequential Data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Genetic Sequence Data</a:t>
            </a:r>
          </a:p>
        </p:txBody>
      </p:sp>
    </p:spTree>
    <p:extLst>
      <p:ext uri="{BB962C8B-B14F-4D97-AF65-F5344CB8AC3E}">
        <p14:creationId xmlns:p14="http://schemas.microsoft.com/office/powerpoint/2010/main" val="29583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Important Characteristics of Structured Data</a:t>
            </a:r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56564" cy="5272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Dimensionality (</a:t>
            </a:r>
            <a:r>
              <a:rPr lang="zh-CN" altLang="en-US" sz="2000" b="1" dirty="0"/>
              <a:t>维度</a:t>
            </a:r>
            <a:r>
              <a:rPr lang="en-US" altLang="zh-CN" sz="20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 Curse of Dimensionality (</a:t>
            </a:r>
            <a:r>
              <a:rPr lang="zh-CN" altLang="en-US" sz="1800" b="1" dirty="0"/>
              <a:t>维数灾难</a:t>
            </a:r>
            <a:r>
              <a:rPr lang="en-US" altLang="zh-CN" sz="18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Sparsity (</a:t>
            </a:r>
            <a:r>
              <a:rPr lang="zh-CN" altLang="en-US" sz="2000" b="1" dirty="0"/>
              <a:t>稀疏</a:t>
            </a:r>
            <a:r>
              <a:rPr lang="en-US" altLang="zh-CN" sz="20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 Only presence counts</a:t>
            </a:r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Resolution (</a:t>
            </a:r>
            <a:r>
              <a:rPr lang="zh-CN" altLang="en-US" sz="2000" b="1" dirty="0"/>
              <a:t>分辨率，解析度</a:t>
            </a:r>
            <a:r>
              <a:rPr lang="en-US" altLang="zh-CN" sz="20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/>
              <a:t> Patterns depend on the scale </a:t>
            </a:r>
          </a:p>
        </p:txBody>
      </p:sp>
      <p:pic>
        <p:nvPicPr>
          <p:cNvPr id="9218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228" y="3219896"/>
            <a:ext cx="7120066" cy="34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79012</TotalTime>
  <Words>765</Words>
  <Application>Microsoft Office PowerPoint</Application>
  <PresentationFormat>宽屏</PresentationFormat>
  <Paragraphs>130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新細明體</vt:lpstr>
      <vt:lpstr>方正粗黑宋简体</vt:lpstr>
      <vt:lpstr>SimSun</vt:lpstr>
      <vt:lpstr>SimSun</vt:lpstr>
      <vt:lpstr>Microsoft YaHei</vt:lpstr>
      <vt:lpstr>Arial</vt:lpstr>
      <vt:lpstr>Calibri</vt:lpstr>
      <vt:lpstr>Symbol</vt:lpstr>
      <vt:lpstr>Times New Roman</vt:lpstr>
      <vt:lpstr>Wingdings</vt:lpstr>
      <vt:lpstr>Wingdings 2</vt:lpstr>
      <vt:lpstr>Tsinghua</vt:lpstr>
      <vt:lpstr>Document</vt:lpstr>
      <vt:lpstr>Visio</vt:lpstr>
      <vt:lpstr>VISIO</vt:lpstr>
      <vt:lpstr>Data Preprocessing ——About data——</vt:lpstr>
      <vt:lpstr>Data Preprocessing</vt:lpstr>
      <vt:lpstr>What is Data?</vt:lpstr>
      <vt:lpstr>Attribute Values</vt:lpstr>
      <vt:lpstr>Types of Attributes</vt:lpstr>
      <vt:lpstr>Properties of Attribute Values</vt:lpstr>
      <vt:lpstr>Discrete and Continuous Attributes</vt:lpstr>
      <vt:lpstr>Types of data sets</vt:lpstr>
      <vt:lpstr>Important Characteristics of Structured Data</vt:lpstr>
      <vt:lpstr>Important Characteristics of Structured Data</vt:lpstr>
      <vt:lpstr>Record Data</vt:lpstr>
      <vt:lpstr>Data Matrix</vt:lpstr>
      <vt:lpstr>Document Data</vt:lpstr>
      <vt:lpstr>Transaction Data</vt:lpstr>
      <vt:lpstr>Graph Data</vt:lpstr>
      <vt:lpstr>Chemical Data</vt:lpstr>
      <vt:lpstr>Ordered Data</vt:lpstr>
      <vt:lpstr>Ordered Data</vt:lpstr>
      <vt:lpstr>Ordered Data</vt:lpstr>
      <vt:lpstr>Data Quality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6188</cp:revision>
  <cp:lastPrinted>2019-04-19T01:46:34Z</cp:lastPrinted>
  <dcterms:created xsi:type="dcterms:W3CDTF">2013-09-16T02:46:25Z</dcterms:created>
  <dcterms:modified xsi:type="dcterms:W3CDTF">2021-03-15T02:02:40Z</dcterms:modified>
</cp:coreProperties>
</file>